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6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7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6"/>
    <p:sldMasterId id="2147483704" r:id="rId7"/>
    <p:sldMasterId id="2147483750" r:id="rId8"/>
    <p:sldMasterId id="2147483800" r:id="rId9"/>
    <p:sldMasterId id="2147483817" r:id="rId10"/>
    <p:sldMasterId id="2147483844" r:id="rId11"/>
    <p:sldMasterId id="2147483863" r:id="rId12"/>
    <p:sldMasterId id="2147483880" r:id="rId13"/>
  </p:sldMasterIdLst>
  <p:notesMasterIdLst>
    <p:notesMasterId r:id="rId38"/>
  </p:notesMasterIdLst>
  <p:sldIdLst>
    <p:sldId id="295" r:id="rId14"/>
    <p:sldId id="605" r:id="rId15"/>
    <p:sldId id="606" r:id="rId16"/>
    <p:sldId id="609" r:id="rId17"/>
    <p:sldId id="306" r:id="rId18"/>
    <p:sldId id="341" r:id="rId19"/>
    <p:sldId id="384" r:id="rId20"/>
    <p:sldId id="370" r:id="rId21"/>
    <p:sldId id="345" r:id="rId22"/>
    <p:sldId id="373" r:id="rId23"/>
    <p:sldId id="374" r:id="rId24"/>
    <p:sldId id="375" r:id="rId25"/>
    <p:sldId id="377" r:id="rId26"/>
    <p:sldId id="376" r:id="rId27"/>
    <p:sldId id="382" r:id="rId28"/>
    <p:sldId id="381" r:id="rId29"/>
    <p:sldId id="380" r:id="rId30"/>
    <p:sldId id="379" r:id="rId31"/>
    <p:sldId id="610" r:id="rId32"/>
    <p:sldId id="383" r:id="rId33"/>
    <p:sldId id="371" r:id="rId34"/>
    <p:sldId id="607" r:id="rId35"/>
    <p:sldId id="378" r:id="rId36"/>
    <p:sldId id="3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930" autoAdjust="0"/>
  </p:normalViewPr>
  <p:slideViewPr>
    <p:cSldViewPr snapToGrid="0">
      <p:cViewPr varScale="1">
        <p:scale>
          <a:sx n="114" d="100"/>
          <a:sy n="114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543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511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7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981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938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973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167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846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26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072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66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75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3117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846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633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376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3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829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A12B6-590A-4892-9EF9-E88D5BC1AD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6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8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62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2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5666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890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92312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3285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033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38871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0036209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7733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41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2115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5409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81486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4" name="Group 103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5" name="Freeform: Shape 104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0305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7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2167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695519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80525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21608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6105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91536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8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9044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425230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3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97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60793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05711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3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4706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9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6061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8876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3305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76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9709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43807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85089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5293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25775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3188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82840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613642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EE01251-1F2C-4A44-BC63-0FD8C1CC2632}"/>
              </a:ext>
            </a:extLst>
          </p:cNvPr>
          <p:cNvSpPr>
            <a:spLocks noGrp="1"/>
          </p:cNvSpPr>
          <p:nvPr>
            <p:ph type="title"/>
            <p:extLst/>
          </p:nvPr>
        </p:nvSpPr>
        <p:spPr>
          <a:xfrm>
            <a:off x="269239" y="2638808"/>
            <a:ext cx="11653523" cy="932563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5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0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25970-B167-4135-A23D-204633B6093D}"/>
              </a:ext>
            </a:extLst>
          </p:cNvPr>
          <p:cNvSpPr/>
          <p:nvPr userDrawn="1"/>
        </p:nvSpPr>
        <p:spPr>
          <a:xfrm>
            <a:off x="613458" y="3239351"/>
            <a:ext cx="1431995" cy="535531"/>
          </a:xfrm>
          <a:prstGeom prst="rect">
            <a:avLst/>
          </a:prstGeom>
        </p:spPr>
        <p:txBody>
          <a:bodyPr wrap="none" lIns="146304" rIns="146304">
            <a:spAutoFit/>
          </a:bodyPr>
          <a:lstStyle/>
          <a:p>
            <a:pPr lvl="0" defTabSz="91401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8BCF-E761-4EB7-ADF2-D442D947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774882"/>
            <a:ext cx="10967404" cy="899665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38241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8152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204890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801886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584735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58273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47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1639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27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28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891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8736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76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7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44810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94116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17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38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35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27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93941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76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863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8373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3456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42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517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07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0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3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459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39647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3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540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805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159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2801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910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3265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46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97732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6031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91537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595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8676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0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711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544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911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835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626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9600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5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9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1159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10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5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080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27901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61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42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4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931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65511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177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7263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2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406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2151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57448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71" y="291107"/>
            <a:ext cx="11546397" cy="59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02760"/>
            <a:ext cx="11653523" cy="188038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847363" y="6589034"/>
            <a:ext cx="1344637" cy="268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3EB-6E92-49B7-9A3C-D26FC9804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90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8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8707A-FE38-4F53-9F99-D18ECCBF0EDF}"/>
              </a:ext>
            </a:extLst>
          </p:cNvPr>
          <p:cNvSpPr/>
          <p:nvPr userDrawn="1"/>
        </p:nvSpPr>
        <p:spPr bwMode="auto">
          <a:xfrm>
            <a:off x="-20173" y="-1"/>
            <a:ext cx="12212173" cy="23756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3"/>
            <a:ext cx="1166278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E0EA0-8D6E-4590-9148-D98C2F03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6" y="1117461"/>
            <a:ext cx="11922123" cy="98796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bg1"/>
                </a:solidFill>
              </a:defRPr>
            </a:lvl1pPr>
            <a:lvl2pPr marL="224053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7406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5064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722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18543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5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8B05B-806C-4FBD-8773-56BD1EF0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63933" y="1626536"/>
            <a:ext cx="8402940" cy="4263966"/>
            <a:chOff x="1463933" y="1626535"/>
            <a:chExt cx="8402940" cy="4263966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grp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6D374F3-6EC0-4D2B-AB2B-09686ADCFF6F}"/>
              </a:ext>
            </a:extLst>
          </p:cNvPr>
          <p:cNvGrpSpPr/>
          <p:nvPr userDrawn="1"/>
        </p:nvGrpSpPr>
        <p:grpSpPr>
          <a:xfrm>
            <a:off x="255026" y="1708982"/>
            <a:ext cx="1087157" cy="961394"/>
            <a:chOff x="255025" y="1708982"/>
            <a:chExt cx="1087157" cy="96139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611954-2E0D-46C1-A49E-FD0FD39537A0}"/>
                </a:ext>
              </a:extLst>
            </p:cNvPr>
            <p:cNvSpPr txBox="1"/>
            <p:nvPr/>
          </p:nvSpPr>
          <p:spPr>
            <a:xfrm>
              <a:off x="255025" y="2326949"/>
              <a:ext cx="1087157" cy="343427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F88576-8520-44A1-94DF-A821E4A52E42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042403-BA51-4B45-A3BA-30CFC4FE2C93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15" name="Freeform 74">
                  <a:extLst>
                    <a:ext uri="{FF2B5EF4-FFF2-40B4-BE49-F238E27FC236}">
                      <a16:creationId xmlns:a16="http://schemas.microsoft.com/office/drawing/2014/main" id="{031FB632-41B3-483C-BFA0-21DBD0CBC90D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Freeform 75">
                  <a:extLst>
                    <a:ext uri="{FF2B5EF4-FFF2-40B4-BE49-F238E27FC236}">
                      <a16:creationId xmlns:a16="http://schemas.microsoft.com/office/drawing/2014/main" id="{5A46B538-63A7-41F0-B5A9-32A5E22A7D44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0796E74-59F3-455F-B514-9B4EE2644896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18" name="Freeform 77">
                    <a:extLst>
                      <a:ext uri="{FF2B5EF4-FFF2-40B4-BE49-F238E27FC236}">
                        <a16:creationId xmlns:a16="http://schemas.microsoft.com/office/drawing/2014/main" id="{1417D3BA-C2EF-4695-B6AE-FC3636FEAD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19" name="Freeform 78">
                    <a:extLst>
                      <a:ext uri="{FF2B5EF4-FFF2-40B4-BE49-F238E27FC236}">
                        <a16:creationId xmlns:a16="http://schemas.microsoft.com/office/drawing/2014/main" id="{22362115-5091-4647-A94F-94ED8AF11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20" name="Freeform 79">
                    <a:extLst>
                      <a:ext uri="{FF2B5EF4-FFF2-40B4-BE49-F238E27FC236}">
                        <a16:creationId xmlns:a16="http://schemas.microsoft.com/office/drawing/2014/main" id="{EF9278B9-E1EE-4F46-83BD-950267673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2C99C56-27A7-402D-AA4F-4F127089461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78E9F5B4-E25F-48E2-8DA3-CFF63FFEEB0E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766DFD0-8415-44EB-9314-B4FA8DCA651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11" name="Rounded Rectangle 88">
                      <a:extLst>
                        <a:ext uri="{FF2B5EF4-FFF2-40B4-BE49-F238E27FC236}">
                          <a16:creationId xmlns:a16="http://schemas.microsoft.com/office/drawing/2014/main" id="{C71F7AEC-931A-46D5-9944-50B53EE1B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64AE447A-2E98-4076-A701-13D4A243B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3" name="Rounded Rectangle 90">
                      <a:extLst>
                        <a:ext uri="{FF2B5EF4-FFF2-40B4-BE49-F238E27FC236}">
                          <a16:creationId xmlns:a16="http://schemas.microsoft.com/office/drawing/2014/main" id="{542297FE-C258-4CCD-BB3B-74CE6742F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2C7302C2-3192-4BF4-836F-20835A42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ADD6454-E885-41F2-8993-8F1CA9B595AD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08" name="Freeform 85">
                      <a:extLst>
                        <a:ext uri="{FF2B5EF4-FFF2-40B4-BE49-F238E27FC236}">
                          <a16:creationId xmlns:a16="http://schemas.microsoft.com/office/drawing/2014/main" id="{D4C92275-0377-4AF1-AF50-68D88107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09" name="Freeform 86">
                      <a:extLst>
                        <a:ext uri="{FF2B5EF4-FFF2-40B4-BE49-F238E27FC236}">
                          <a16:creationId xmlns:a16="http://schemas.microsoft.com/office/drawing/2014/main" id="{2AF7A9D4-2FBF-40F5-9A2E-35A1A943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0" name="Freeform 87">
                      <a:extLst>
                        <a:ext uri="{FF2B5EF4-FFF2-40B4-BE49-F238E27FC236}">
                          <a16:creationId xmlns:a16="http://schemas.microsoft.com/office/drawing/2014/main" id="{C76CCF77-F1EC-4642-8D37-7421808EFA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</p:grpSp>
            <p:sp>
              <p:nvSpPr>
                <p:cNvPr id="205" name="Freeform 82">
                  <a:extLst>
                    <a:ext uri="{FF2B5EF4-FFF2-40B4-BE49-F238E27FC236}">
                      <a16:creationId xmlns:a16="http://schemas.microsoft.com/office/drawing/2014/main" id="{04125D9B-721D-4311-93D2-C273E3E09D46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05D5ADF-8916-432F-A66C-858AB0C5C966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680DC32-3EEF-4412-B895-2F173912AAED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84A369A-22C1-4621-B7BA-B946DDDC406F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08D1B6A-09F6-4646-A456-E70A9565147D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C0423FE-BE6D-4248-81C7-09315C668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CC51452-DD95-49D3-B605-FCFE90345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82434E5-6CFA-41AF-97FB-5567BA233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84571F10-E19A-4E5A-9A0D-4FF867A3C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08AF5392-6FF2-4D44-8323-40D4D571BC9C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3" name="Freeform 101">
                    <a:extLst>
                      <a:ext uri="{FF2B5EF4-FFF2-40B4-BE49-F238E27FC236}">
                        <a16:creationId xmlns:a16="http://schemas.microsoft.com/office/drawing/2014/main" id="{D2782CB2-EEDA-477A-AE00-E655273D6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920679B-598C-4E25-97C1-7C92237F0D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76B3D78-98C8-477F-87B0-9864CC18086A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DE5FEEA2-033A-48F9-9CA3-0832CF98AB04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2" name="Freeform 105">
                  <a:extLst>
                    <a:ext uri="{FF2B5EF4-FFF2-40B4-BE49-F238E27FC236}">
                      <a16:creationId xmlns:a16="http://schemas.microsoft.com/office/drawing/2014/main" id="{E863A7FA-3491-43B8-A6ED-AC0C258DE796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3" name="Rounded Rectangle 106">
                  <a:extLst>
                    <a:ext uri="{FF2B5EF4-FFF2-40B4-BE49-F238E27FC236}">
                      <a16:creationId xmlns:a16="http://schemas.microsoft.com/office/drawing/2014/main" id="{2E4AF7BD-3CB7-46FC-82A9-0F0B16F41119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EC832A2-E203-42C6-8B56-6DB819914207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1682223-73B5-4A72-9718-2419F216D4AE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8DF5EEE-9386-46B4-A0AA-11A0F3372192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21">
                  <a:extLst>
                    <a:ext uri="{FF2B5EF4-FFF2-40B4-BE49-F238E27FC236}">
                      <a16:creationId xmlns:a16="http://schemas.microsoft.com/office/drawing/2014/main" id="{B4BD4187-9F37-4AFC-89AB-6D55BBE11DCB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Rectangle 29">
                  <a:extLst>
                    <a:ext uri="{FF2B5EF4-FFF2-40B4-BE49-F238E27FC236}">
                      <a16:creationId xmlns:a16="http://schemas.microsoft.com/office/drawing/2014/main" id="{E309036A-BB0C-4CDE-B605-1A14BD7B175B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164F02-4CE9-4AD6-A94E-6960FE67C7BF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CED6FD3-4323-420F-8F01-D62ECBBCE4E7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ED454D0-91D0-430F-B543-5AD0D2375511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C118E3B-5359-4944-95AC-FEB1EFBA1987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6A60120A-4609-418E-B6B3-142C3E7E3E7C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B0604B9-8FEF-4544-B83E-B5D7CFB58047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1E801360-B645-4363-BC17-E5AD0CD90A00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9" name="Diagonal Stripe 188">
                      <a:extLst>
                        <a:ext uri="{FF2B5EF4-FFF2-40B4-BE49-F238E27FC236}">
                          <a16:creationId xmlns:a16="http://schemas.microsoft.com/office/drawing/2014/main" id="{4B184595-F13D-41F1-8C52-262FE48EF3C0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CB58A25C-75B7-473E-94F4-63A0B8CAF10D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89E5FE8E-CCA0-4007-843C-C9A5765F7224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7" name="Diagonal Stripe 186">
                      <a:extLst>
                        <a:ext uri="{FF2B5EF4-FFF2-40B4-BE49-F238E27FC236}">
                          <a16:creationId xmlns:a16="http://schemas.microsoft.com/office/drawing/2014/main" id="{455FD509-E8E4-46D9-A3ED-EAD09B8D2101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179" name="Rounded Rectangle 115">
                  <a:extLst>
                    <a:ext uri="{FF2B5EF4-FFF2-40B4-BE49-F238E27FC236}">
                      <a16:creationId xmlns:a16="http://schemas.microsoft.com/office/drawing/2014/main" id="{3CC2F4C2-25B0-4736-B156-2073949D3ECD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0" name="Rounded Rectangle 116">
                  <a:extLst>
                    <a:ext uri="{FF2B5EF4-FFF2-40B4-BE49-F238E27FC236}">
                      <a16:creationId xmlns:a16="http://schemas.microsoft.com/office/drawing/2014/main" id="{1A3214D0-7E59-44A9-A345-4578B8C6F186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2E2CD6D-DC60-4486-B7F1-2807586FC7C0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AC3B578-691C-46ED-980C-9BCBE814E6C7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169" name="Rectangle 317">
                  <a:extLst>
                    <a:ext uri="{FF2B5EF4-FFF2-40B4-BE49-F238E27FC236}">
                      <a16:creationId xmlns:a16="http://schemas.microsoft.com/office/drawing/2014/main" id="{61D337B8-E923-493E-9876-A78901743F8E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Rounded Rectangle 128">
                  <a:extLst>
                    <a:ext uri="{FF2B5EF4-FFF2-40B4-BE49-F238E27FC236}">
                      <a16:creationId xmlns:a16="http://schemas.microsoft.com/office/drawing/2014/main" id="{9ED46A65-4680-45E0-BE7A-19E8F6B06E45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0718FD-D622-4EF1-946E-DD451CB72EB4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5658FA-B457-40F5-A65B-5B5531BFD4D8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94BA72-4FB3-4264-8109-37C9406120E3}"/>
              </a:ext>
            </a:extLst>
          </p:cNvPr>
          <p:cNvGrpSpPr/>
          <p:nvPr userDrawn="1"/>
        </p:nvGrpSpPr>
        <p:grpSpPr>
          <a:xfrm>
            <a:off x="68730" y="4747625"/>
            <a:ext cx="1426688" cy="916768"/>
            <a:chOff x="65242" y="4000957"/>
            <a:chExt cx="1426688" cy="916768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E0AB69-DB21-435C-8E39-137A37106972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BUSINESS / CUSTOM APPS</a:t>
              </a:r>
            </a:p>
            <a:p>
              <a:r>
                <a:rPr lang="en-US" sz="900" dirty="0"/>
                <a:t>(STRUCTURED)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9B4FD6F-66E4-4525-905A-002C419CBF85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E2E9BD6-4FF4-4BAD-8601-08033BAA95E3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DA2EADE-4AD6-47BC-89A2-03CA79A2BDF3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280" name="Rectangle 317">
                    <a:extLst>
                      <a:ext uri="{FF2B5EF4-FFF2-40B4-BE49-F238E27FC236}">
                        <a16:creationId xmlns:a16="http://schemas.microsoft.com/office/drawing/2014/main" id="{189A2071-15DC-4228-AB3D-6E2AE963A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1" name="Rounded Rectangle 439">
                    <a:extLst>
                      <a:ext uri="{FF2B5EF4-FFF2-40B4-BE49-F238E27FC236}">
                        <a16:creationId xmlns:a16="http://schemas.microsoft.com/office/drawing/2014/main" id="{A592A41A-B947-4D53-80DF-B5E910DB2C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54FD4F11-3334-40D1-BEB9-FDE8AE8FFD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094A8FCD-CF92-4D1D-B254-6AB39229D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76" name="Freeform 5">
                  <a:extLst>
                    <a:ext uri="{FF2B5EF4-FFF2-40B4-BE49-F238E27FC236}">
                      <a16:creationId xmlns:a16="http://schemas.microsoft.com/office/drawing/2014/main" id="{A40ACC27-376D-4601-9210-4B94E5408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6">
                  <a:extLst>
                    <a:ext uri="{FF2B5EF4-FFF2-40B4-BE49-F238E27FC236}">
                      <a16:creationId xmlns:a16="http://schemas.microsoft.com/office/drawing/2014/main" id="{A8448156-E66F-48D5-9825-7E1B7BA2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7">
                  <a:extLst>
                    <a:ext uri="{FF2B5EF4-FFF2-40B4-BE49-F238E27FC236}">
                      <a16:creationId xmlns:a16="http://schemas.microsoft.com/office/drawing/2014/main" id="{B1668903-9970-40D1-90CC-A855B5700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8">
                  <a:extLst>
                    <a:ext uri="{FF2B5EF4-FFF2-40B4-BE49-F238E27FC236}">
                      <a16:creationId xmlns:a16="http://schemas.microsoft.com/office/drawing/2014/main" id="{5F074DEA-976C-4E4D-91C2-ADC32F96E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4096A9D-14D3-40B8-A1C5-521A4D86BA53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8366F608-F84B-49F4-A8FF-5D0CF10580E0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758A0E01-1F14-44E3-8A4A-3DBF7AC1CE59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268" name="Round Same Side Corner Rectangle 206">
                      <a:extLst>
                        <a:ext uri="{FF2B5EF4-FFF2-40B4-BE49-F238E27FC236}">
                          <a16:creationId xmlns:a16="http://schemas.microsoft.com/office/drawing/2014/main" id="{AAC746E9-77D1-4E79-A795-0E1A4A577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8062CA6A-A309-4518-820C-887C5363B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271" name="Group 270">
                        <a:extLst>
                          <a:ext uri="{FF2B5EF4-FFF2-40B4-BE49-F238E27FC236}">
                            <a16:creationId xmlns:a16="http://schemas.microsoft.com/office/drawing/2014/main" id="{35B3EB0E-DF51-4CF6-AB2D-E0AEB236B0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273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10E7C695-A5FB-43D3-A748-76019EA18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74" name="Rectangle 273">
                          <a:extLst>
                            <a:ext uri="{FF2B5EF4-FFF2-40B4-BE49-F238E27FC236}">
                              <a16:creationId xmlns:a16="http://schemas.microsoft.com/office/drawing/2014/main" id="{FE3826BF-BF2D-48B5-BFF6-F8EEE847498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72" name="Round Same Side Corner Rectangle 210">
                        <a:extLst>
                          <a:ext uri="{FF2B5EF4-FFF2-40B4-BE49-F238E27FC236}">
                            <a16:creationId xmlns:a16="http://schemas.microsoft.com/office/drawing/2014/main" id="{7BAB449D-61FE-43E0-A3AE-F46F304938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Round Same Side Corner Rectangle 139">
                      <a:extLst>
                        <a:ext uri="{FF2B5EF4-FFF2-40B4-BE49-F238E27FC236}">
                          <a16:creationId xmlns:a16="http://schemas.microsoft.com/office/drawing/2014/main" id="{3E0F5FAF-6FEF-4813-BDE3-6E56073710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8FBA29D4-F5F4-4964-9CE9-373B81CD67F3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0F80C8E7-5FBC-4DD8-8EFC-0C8D3C189D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3BF66DDB-0A38-4130-9E9D-335CD043D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2AA6964-F5F9-4030-BA55-5B8EA4AC9A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D2EED7B-EA26-4120-98F3-5AE49B4D4F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5" name="Rounded Rectangle 203">
                      <a:extLst>
                        <a:ext uri="{FF2B5EF4-FFF2-40B4-BE49-F238E27FC236}">
                          <a16:creationId xmlns:a16="http://schemas.microsoft.com/office/drawing/2014/main" id="{E56E3F7D-7B03-4F5A-8364-A6603FA6C1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6" name="Rounded Rectangle 204">
                      <a:extLst>
                        <a:ext uri="{FF2B5EF4-FFF2-40B4-BE49-F238E27FC236}">
                          <a16:creationId xmlns:a16="http://schemas.microsoft.com/office/drawing/2014/main" id="{694BC06E-6351-49F3-9CCC-66A0684374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7" name="Rounded Rectangle 205">
                      <a:extLst>
                        <a:ext uri="{FF2B5EF4-FFF2-40B4-BE49-F238E27FC236}">
                          <a16:creationId xmlns:a16="http://schemas.microsoft.com/office/drawing/2014/main" id="{710F783C-31AF-461F-8CF6-25DECEAEC0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1475957-BEED-4BA8-9723-0DAFFE9BAF80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249" name="Rounded Rectangle 182">
                    <a:extLst>
                      <a:ext uri="{FF2B5EF4-FFF2-40B4-BE49-F238E27FC236}">
                        <a16:creationId xmlns:a16="http://schemas.microsoft.com/office/drawing/2014/main" id="{F5F3F543-F327-460B-828F-277AA8731BAA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3E25C2A-5F07-4E5B-889F-AF632F76151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1" name="Rounded Rectangle 184">
                    <a:extLst>
                      <a:ext uri="{FF2B5EF4-FFF2-40B4-BE49-F238E27FC236}">
                        <a16:creationId xmlns:a16="http://schemas.microsoft.com/office/drawing/2014/main" id="{0116EA1A-FC6B-46FF-8B10-DCCF2330353E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FA7128D3-A75A-4F95-8F3E-EC913EB4BB00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60A0C68D-7F69-4C3E-9299-E803293D80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5E338F-05E5-4E81-B2B4-9289594241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5" name="Rounded Rectangle 195">
                      <a:extLst>
                        <a:ext uri="{FF2B5EF4-FFF2-40B4-BE49-F238E27FC236}">
                          <a16:creationId xmlns:a16="http://schemas.microsoft.com/office/drawing/2014/main" id="{531E9CBF-633F-44FD-9EB6-DD8B281206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6" name="Rounded Rectangle 196">
                      <a:extLst>
                        <a:ext uri="{FF2B5EF4-FFF2-40B4-BE49-F238E27FC236}">
                          <a16:creationId xmlns:a16="http://schemas.microsoft.com/office/drawing/2014/main" id="{EACFF83E-0C58-46D0-BE37-2CD74EE969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7" name="Rounded Rectangle 197">
                      <a:extLst>
                        <a:ext uri="{FF2B5EF4-FFF2-40B4-BE49-F238E27FC236}">
                          <a16:creationId xmlns:a16="http://schemas.microsoft.com/office/drawing/2014/main" id="{52D302AC-4120-402A-B713-A7114E2827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8" name="Rounded Rectangle 198">
                      <a:extLst>
                        <a:ext uri="{FF2B5EF4-FFF2-40B4-BE49-F238E27FC236}">
                          <a16:creationId xmlns:a16="http://schemas.microsoft.com/office/drawing/2014/main" id="{8372C914-429F-490E-BC4A-D2022F9FBC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212846DB-2FDC-4AEC-B3AE-C87B772DC069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230FC90-3AE7-4DA2-9DBA-1AF49A1A1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0F6B3EE2-FBED-402B-8D05-D548A3547D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14F8667B-9526-4089-B779-FBBF96EB1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A587CBC-1C09-4887-AA0D-DE866B678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6" name="Rounded Rectangle 176">
                    <a:extLst>
                      <a:ext uri="{FF2B5EF4-FFF2-40B4-BE49-F238E27FC236}">
                        <a16:creationId xmlns:a16="http://schemas.microsoft.com/office/drawing/2014/main" id="{584ABD9E-82E9-429A-90E8-A24BFDC878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7" name="Rounded Rectangle 177">
                    <a:extLst>
                      <a:ext uri="{FF2B5EF4-FFF2-40B4-BE49-F238E27FC236}">
                        <a16:creationId xmlns:a16="http://schemas.microsoft.com/office/drawing/2014/main" id="{C1BD37EF-FAB3-48E7-8FAB-471EFA8EDF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8" name="Rounded Rectangle 178">
                    <a:extLst>
                      <a:ext uri="{FF2B5EF4-FFF2-40B4-BE49-F238E27FC236}">
                        <a16:creationId xmlns:a16="http://schemas.microsoft.com/office/drawing/2014/main" id="{F7EFD3E1-5F0A-42D0-B4AB-6C978B11C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9" name="Freeform 179">
                  <a:extLst>
                    <a:ext uri="{FF2B5EF4-FFF2-40B4-BE49-F238E27FC236}">
                      <a16:creationId xmlns:a16="http://schemas.microsoft.com/office/drawing/2014/main" id="{86B48F98-BAC8-4D11-BD71-CBC743B32E9B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170D191-598A-4CCF-BAC3-9251043A2B99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231" name="Rounded Rectangle 182">
                    <a:extLst>
                      <a:ext uri="{FF2B5EF4-FFF2-40B4-BE49-F238E27FC236}">
                        <a16:creationId xmlns:a16="http://schemas.microsoft.com/office/drawing/2014/main" id="{B01CE9A1-3952-4D43-94FD-9BD4A9E4F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EC83DA2-C6AC-4509-BB83-0EDD6C9A4401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33" name="Rounded Rectangle 184">
                    <a:extLst>
                      <a:ext uri="{FF2B5EF4-FFF2-40B4-BE49-F238E27FC236}">
                        <a16:creationId xmlns:a16="http://schemas.microsoft.com/office/drawing/2014/main" id="{0091246C-5F4B-4F91-B80C-CAEAF572DAB4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C4858006-042A-466F-B8C8-C58138E0A335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7DB44089-435F-4665-94AB-B1F98ABC2A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D456A9A-4E11-47D3-9E98-B9C867C895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4D1A7FD4-1D99-4649-B352-BFD1D2714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E9ECE443-606F-435C-9A71-3448D6BF03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9" name="Rounded Rectangle 176">
                      <a:extLst>
                        <a:ext uri="{FF2B5EF4-FFF2-40B4-BE49-F238E27FC236}">
                          <a16:creationId xmlns:a16="http://schemas.microsoft.com/office/drawing/2014/main" id="{45A4F350-E0D7-49A8-9AE2-A121AAFE3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0" name="Rounded Rectangle 177">
                      <a:extLst>
                        <a:ext uri="{FF2B5EF4-FFF2-40B4-BE49-F238E27FC236}">
                          <a16:creationId xmlns:a16="http://schemas.microsoft.com/office/drawing/2014/main" id="{A1D5E8C1-23BF-4450-BFF1-16D2AA09A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1" name="Rounded Rectangle 178">
                      <a:extLst>
                        <a:ext uri="{FF2B5EF4-FFF2-40B4-BE49-F238E27FC236}">
                          <a16:creationId xmlns:a16="http://schemas.microsoft.com/office/drawing/2014/main" id="{41AB3C6C-7CD3-4BF1-88B1-A7117122F7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73DEA26-9FCC-487D-9A38-9F84548B2BD0}"/>
              </a:ext>
            </a:extLst>
          </p:cNvPr>
          <p:cNvGrpSpPr/>
          <p:nvPr userDrawn="1"/>
        </p:nvGrpSpPr>
        <p:grpSpPr>
          <a:xfrm>
            <a:off x="44538" y="3320334"/>
            <a:ext cx="1475072" cy="726137"/>
            <a:chOff x="-36576" y="2104220"/>
            <a:chExt cx="1475072" cy="726138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F4C51C2-B7DB-4B1B-8179-886694A8DE95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LOGS, FILES AND MEDIA</a:t>
              </a:r>
              <a:br>
                <a:rPr lang="en-US" sz="900" dirty="0"/>
              </a:br>
              <a:r>
                <a:rPr lang="en-US" sz="900" dirty="0"/>
                <a:t>(UNSTRUCTURED)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3CBB1F9-62CE-41B4-87CE-8C4B7664640A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65C686C7-6C7A-4AD8-98BA-86DA3B3E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B1EC7C-1443-4134-AE04-4ADB0118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</a:t>
                </a:r>
              </a:p>
            </p:txBody>
          </p: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F890FF5-18AB-4BCF-AC5D-55937CC8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715070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7518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11733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65196571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125014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4518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11114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8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8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7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46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890" r:id="rId39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10" r:id="rId9"/>
    <p:sldLayoutId id="2147483813" r:id="rId10"/>
    <p:sldLayoutId id="2147483814" r:id="rId11"/>
    <p:sldLayoutId id="2147483815" r:id="rId12"/>
    <p:sldLayoutId id="2147483816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5" r:id="rId4"/>
    <p:sldLayoutId id="2147483886" r:id="rId5"/>
    <p:sldLayoutId id="2147483887" r:id="rId6"/>
    <p:sldLayoutId id="2147483888" r:id="rId7"/>
    <p:sldLayoutId id="2147483889" r:id="rId8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Relationship Id="rId4" Type="http://schemas.openxmlformats.org/officeDocument/2006/relationships/hyperlink" Target="https://databricks.com/blog/2016/08/03/developing-apache-spark-applications-in-net-using-mobiu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5.xml"/><Relationship Id="rId4" Type="http://schemas.openxmlformats.org/officeDocument/2006/relationships/hyperlink" Target="https://www.slideshare.net/frodriguezolivera/apache-spark-stream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tabricks/parallelizing-existing-r-packages-with-spark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tabricks/parallelizing-existing-r-packages-with-spark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5.xml"/><Relationship Id="rId4" Type="http://schemas.openxmlformats.org/officeDocument/2006/relationships/hyperlink" Target="https://databricks.com/blog/2016/12/28/10-things-i-wish-i-knew-before-using-apache-sparkr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sparklyr/issues/50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5.xml"/><Relationship Id="rId4" Type="http://schemas.openxmlformats.org/officeDocument/2006/relationships/hyperlink" Target="https://spark.rstudi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9.xml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tabricks/parallelizing-existing-r-packages-with-spark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5.xml"/><Relationship Id="rId5" Type="http://schemas.openxmlformats.org/officeDocument/2006/relationships/hyperlink" Target="https://spark.apache.org/docs/latest/sparkr.html#machine-learning" TargetMode="Externa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2.2.0/api/R/index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9.xml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6" y="4828974"/>
            <a:ext cx="10664309" cy="1793090"/>
          </a:xfr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cap="none" spc="100" dirty="0">
                <a:latin typeface="+mj-lt"/>
                <a:cs typeface="Segoe UI Semibold" charset="0"/>
              </a:rPr>
              <a:t> </a:t>
            </a:r>
            <a:r>
              <a:rPr lang="en-US" sz="5000" b="1" cap="none" spc="100" dirty="0">
                <a:latin typeface="+mj-lt"/>
                <a:cs typeface="Segoe UI Semibold" charset="0"/>
              </a:rPr>
              <a:t>Azure Databricks with R: </a:t>
            </a:r>
            <a:r>
              <a:rPr lang="en-US" sz="5000" b="1" spc="100" dirty="0">
                <a:cs typeface="Segoe UI Semibold" charset="0"/>
              </a:rPr>
              <a:t>Deep Dive</a:t>
            </a:r>
            <a:br>
              <a:rPr lang="en-US" sz="5400" spc="100" dirty="0">
                <a:cs typeface="Segoe UI Semibold" charset="0"/>
              </a:rPr>
            </a:br>
            <a:br>
              <a:rPr lang="en-US" sz="5400" spc="100" dirty="0"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2800" cap="none" spc="100" dirty="0">
                <a:latin typeface="+mj-lt"/>
                <a:cs typeface="Segoe UI Semibold" charset="0"/>
              </a:rPr>
              <a:t>Bryan Cafferky</a:t>
            </a:r>
            <a:br>
              <a:rPr lang="en-US" sz="2800" cap="none" spc="100" dirty="0">
                <a:latin typeface="+mj-lt"/>
                <a:cs typeface="Segoe UI Semibold" charset="0"/>
              </a:rPr>
            </a:br>
            <a:r>
              <a:rPr lang="en-US" sz="2800" i="1" cap="none" spc="100" dirty="0">
                <a:latin typeface="+mj-lt"/>
                <a:cs typeface="Segoe UI Semibold" charset="0"/>
              </a:rPr>
              <a:t>Data Solutions Enabler</a:t>
            </a: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pic>
        <p:nvPicPr>
          <p:cNvPr id="11" name="Picture 10" descr="A close up of a lamp&#10;&#10;Description generated with high confidence">
            <a:extLst>
              <a:ext uri="{FF2B5EF4-FFF2-40B4-BE49-F238E27FC236}">
                <a16:creationId xmlns:a16="http://schemas.microsoft.com/office/drawing/2014/main" id="{851E1558-A3A2-4AB6-8EEE-27CDD26F7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21" y="2029026"/>
            <a:ext cx="5768253" cy="3327195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A7E122-7394-4279-8CDB-624294CEB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0342">
            <a:off x="2438324" y="2777687"/>
            <a:ext cx="1990725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46450-2D50-4A16-9785-F4BCA4F26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52">
            <a:off x="6265103" y="2470104"/>
            <a:ext cx="2031781" cy="429397"/>
          </a:xfrm>
          <a:prstGeom prst="rect">
            <a:avLst/>
          </a:prstGeom>
        </p:spPr>
      </p:pic>
      <p:pic>
        <p:nvPicPr>
          <p:cNvPr id="1026" name="Picture 2" descr="Image result for r language">
            <a:extLst>
              <a:ext uri="{FF2B5EF4-FFF2-40B4-BE49-F238E27FC236}">
                <a16:creationId xmlns:a16="http://schemas.microsoft.com/office/drawing/2014/main" id="{DA6FB6E7-8527-4F08-AF70-92593B51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506" y="3151747"/>
            <a:ext cx="2410405" cy="18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9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R Language Deep Dive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E077679B-5203-4CAD-A32E-129E9BEB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9" y="1083555"/>
            <a:ext cx="10010117" cy="55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33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5" y="123515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Apache Spark API</a:t>
            </a:r>
          </a:p>
        </p:txBody>
      </p:sp>
      <p:pic>
        <p:nvPicPr>
          <p:cNvPr id="4098" name="Picture 2" descr="Image result for spark api">
            <a:extLst>
              <a:ext uri="{FF2B5EF4-FFF2-40B4-BE49-F238E27FC236}">
                <a16:creationId xmlns:a16="http://schemas.microsoft.com/office/drawing/2014/main" id="{C2BE36D0-08AC-4353-9B5B-96474A8F1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0" y="1067156"/>
            <a:ext cx="8265297" cy="504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4D1F71-37BF-4146-B552-55F25E2B7BDA}"/>
              </a:ext>
            </a:extLst>
          </p:cNvPr>
          <p:cNvSpPr/>
          <p:nvPr/>
        </p:nvSpPr>
        <p:spPr>
          <a:xfrm>
            <a:off x="101195" y="6365153"/>
            <a:ext cx="116355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https://databricks.com/blog/2016/08/03/developing-apache-spark-applications-in-net-using-mobius.html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What is an API?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A04866-88EE-4131-8133-52FE8B79813C}"/>
              </a:ext>
            </a:extLst>
          </p:cNvPr>
          <p:cNvSpPr txBox="1">
            <a:spLocks/>
          </p:cNvSpPr>
          <p:nvPr/>
        </p:nvSpPr>
        <p:spPr>
          <a:xfrm>
            <a:off x="538820" y="1249038"/>
            <a:ext cx="11653180" cy="55275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Application Programming Interface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Exposes a Service so it Can Be Called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Provides a Standard Way to Call the Exposed Service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Details are Hidden from the Calling Program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The Calling Program Can Hide the API Details from the User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0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What Does a Spark API Do?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A04866-88EE-4131-8133-52FE8B79813C}"/>
              </a:ext>
            </a:extLst>
          </p:cNvPr>
          <p:cNvSpPr txBox="1">
            <a:spLocks/>
          </p:cNvSpPr>
          <p:nvPr/>
        </p:nvSpPr>
        <p:spPr>
          <a:xfrm>
            <a:off x="387818" y="1249038"/>
            <a:ext cx="11653180" cy="55275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Load Data Using of Spark</a:t>
            </a:r>
          </a:p>
          <a:p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Read and Manipulate Data in Spark</a:t>
            </a:r>
          </a:p>
          <a:p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Push Processing to the Spark Cluster Nodes</a:t>
            </a:r>
          </a:p>
          <a:p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Do Work on the Head Node</a:t>
            </a:r>
          </a:p>
          <a:p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Retain the Feel and Paradigm of the Calling Language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EC480716-50E8-40A8-8066-560F94CEA067}"/>
              </a:ext>
            </a:extLst>
          </p:cNvPr>
          <p:cNvSpPr/>
          <p:nvPr/>
        </p:nvSpPr>
        <p:spPr bwMode="auto">
          <a:xfrm>
            <a:off x="9147293" y="1647122"/>
            <a:ext cx="1751384" cy="914269"/>
          </a:xfrm>
          <a:prstGeom prst="borderCallout1">
            <a:avLst>
              <a:gd name="adj1" fmla="val 112737"/>
              <a:gd name="adj2" fmla="val 26323"/>
              <a:gd name="adj3" fmla="val 164803"/>
              <a:gd name="adj4" fmla="val -68521"/>
            </a:avLst>
          </a:prstGeom>
          <a:solidFill>
            <a:srgbClr val="7030A0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What Kind of Processing?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 Wrangling or ML Training?</a:t>
            </a:r>
          </a:p>
        </p:txBody>
      </p:sp>
    </p:spTree>
    <p:extLst>
      <p:ext uri="{BB962C8B-B14F-4D97-AF65-F5344CB8AC3E}">
        <p14:creationId xmlns:p14="http://schemas.microsoft.com/office/powerpoint/2010/main" val="294207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5" y="123515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Obfuscating Spark with the a Language API</a:t>
            </a:r>
          </a:p>
        </p:txBody>
      </p:sp>
      <p:pic>
        <p:nvPicPr>
          <p:cNvPr id="5122" name="Picture 2" descr="Spark API &#10;val spark = new SparkContext() &#10;val lines = spark.textFile(âhdfs://docs/â) // RDD[String] &#10;val nonEmpty = lines...">
            <a:extLst>
              <a:ext uri="{FF2B5EF4-FFF2-40B4-BE49-F238E27FC236}">
                <a16:creationId xmlns:a16="http://schemas.microsoft.com/office/drawing/2014/main" id="{A9198EAE-76EC-4A41-80EC-F2CF15DAC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86" y="966067"/>
            <a:ext cx="6404534" cy="480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05A579-8845-4F8E-8B65-A85302AE6D15}"/>
              </a:ext>
            </a:extLst>
          </p:cNvPr>
          <p:cNvSpPr/>
          <p:nvPr/>
        </p:nvSpPr>
        <p:spPr>
          <a:xfrm>
            <a:off x="101195" y="6290275"/>
            <a:ext cx="10805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https://www.slideshare.net/frodriguezolivera/apache-spark-streaming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5" y="123515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Apache Spark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36A55-5E3F-4631-A761-A8B69BD2FE13}"/>
              </a:ext>
            </a:extLst>
          </p:cNvPr>
          <p:cNvSpPr/>
          <p:nvPr/>
        </p:nvSpPr>
        <p:spPr>
          <a:xfrm>
            <a:off x="237688" y="6397552"/>
            <a:ext cx="9367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https://www.slideshare.net/databricks/parallelizing-existing-r-packages-with-sparkr</a:t>
            </a:r>
            <a:endParaRPr lang="en-US" dirty="0"/>
          </a:p>
        </p:txBody>
      </p:sp>
      <p:pic>
        <p:nvPicPr>
          <p:cNvPr id="13314" name="Picture 2" descr="SparkR architecture&#10;4&#10;Spark Driver&#10;JVMR&#10;RBackend&#10;JVM&#10;Worker&#10;JVM&#10;Worker&#10;DataSources&#10;JVM&#10; ">
            <a:extLst>
              <a:ext uri="{FF2B5EF4-FFF2-40B4-BE49-F238E27FC236}">
                <a16:creationId xmlns:a16="http://schemas.microsoft.com/office/drawing/2014/main" id="{E3593196-4CC2-4AF3-A15A-D0D1F0722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00" y="994578"/>
            <a:ext cx="9082326" cy="510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68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5" y="123515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Apache Spark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36A55-5E3F-4631-A761-A8B69BD2FE13}"/>
              </a:ext>
            </a:extLst>
          </p:cNvPr>
          <p:cNvSpPr/>
          <p:nvPr/>
        </p:nvSpPr>
        <p:spPr>
          <a:xfrm>
            <a:off x="1881930" y="6365153"/>
            <a:ext cx="9367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https://www.slideshare.net/databricks/parallelizing-existing-r-packages-with-sparkr</a:t>
            </a:r>
            <a:endParaRPr lang="en-US" dirty="0"/>
          </a:p>
        </p:txBody>
      </p:sp>
      <p:pic>
        <p:nvPicPr>
          <p:cNvPr id="12292" name="Picture 4" descr="SparkR architecture (since 2.0)&#10;5&#10;Spark Driver&#10;R JVM&#10;RBackend&#10;JVM&#10;Worker&#10;JVM&#10;Worker&#10;DataSources&#10;R&#10;R&#10; ">
            <a:extLst>
              <a:ext uri="{FF2B5EF4-FFF2-40B4-BE49-F238E27FC236}">
                <a16:creationId xmlns:a16="http://schemas.microsoft.com/office/drawing/2014/main" id="{76C814C4-3434-424C-9049-1521BBBAE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42" y="1342240"/>
            <a:ext cx="8138798" cy="457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54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5" y="123515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SparkR – What Do We Get?</a:t>
            </a:r>
          </a:p>
        </p:txBody>
      </p:sp>
      <p:pic>
        <p:nvPicPr>
          <p:cNvPr id="10242" name="Picture 2" descr="Image result for sparkr">
            <a:extLst>
              <a:ext uri="{FF2B5EF4-FFF2-40B4-BE49-F238E27FC236}">
                <a16:creationId xmlns:a16="http://schemas.microsoft.com/office/drawing/2014/main" id="{8EECA7F2-22B2-4367-90F4-1FA04330B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7" y="1033123"/>
            <a:ext cx="8025876" cy="49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6116BD-8D60-4611-A0D5-83EA070A3F21}"/>
              </a:ext>
            </a:extLst>
          </p:cNvPr>
          <p:cNvSpPr/>
          <p:nvPr/>
        </p:nvSpPr>
        <p:spPr>
          <a:xfrm>
            <a:off x="268447" y="6298210"/>
            <a:ext cx="11476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https://databricks.com/blog/2016/12/28/10-things-i-wish-i-knew-before-using-apache-sparkr.html</a:t>
            </a:r>
            <a:endParaRPr lang="en-US" dirty="0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6B50B7CE-3C9E-4063-896E-F7E4BDD425B3}"/>
              </a:ext>
            </a:extLst>
          </p:cNvPr>
          <p:cNvSpPr/>
          <p:nvPr/>
        </p:nvSpPr>
        <p:spPr bwMode="auto">
          <a:xfrm>
            <a:off x="6096000" y="1850732"/>
            <a:ext cx="1751384" cy="914269"/>
          </a:xfrm>
          <a:prstGeom prst="borderCallout1">
            <a:avLst>
              <a:gd name="adj1" fmla="val 46673"/>
              <a:gd name="adj2" fmla="val -4333"/>
              <a:gd name="adj3" fmla="val 106997"/>
              <a:gd name="adj4" fmla="val -36429"/>
            </a:avLst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Increased Support with Releases</a:t>
            </a:r>
          </a:p>
        </p:txBody>
      </p:sp>
    </p:spTree>
    <p:extLst>
      <p:ext uri="{BB962C8B-B14F-4D97-AF65-F5344CB8AC3E}">
        <p14:creationId xmlns:p14="http://schemas.microsoft.com/office/powerpoint/2010/main" val="275804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Scaling Machine Learning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A04866-88EE-4131-8133-52FE8B79813C}"/>
              </a:ext>
            </a:extLst>
          </p:cNvPr>
          <p:cNvSpPr txBox="1">
            <a:spLocks/>
          </p:cNvSpPr>
          <p:nvPr/>
        </p:nvSpPr>
        <p:spPr>
          <a:xfrm>
            <a:off x="396207" y="1056091"/>
            <a:ext cx="11653180" cy="55275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Open Source Machine Learning Libraries Do Not Scale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Input Data Size Limits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Do Not Support Parallel Processing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Are Not Multithreaded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7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SparkR vs. SparklyR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A04866-88EE-4131-8133-52FE8B79813C}"/>
              </a:ext>
            </a:extLst>
          </p:cNvPr>
          <p:cNvSpPr txBox="1">
            <a:spLocks/>
          </p:cNvSpPr>
          <p:nvPr/>
        </p:nvSpPr>
        <p:spPr>
          <a:xfrm>
            <a:off x="396207" y="1056091"/>
            <a:ext cx="11653180" cy="55275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SparkR Was First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SparklyR is focused on Data Wrangling using the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TidyVerse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Both can be used but are not 100% interoperable.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644065-9E65-44E6-BDC5-C8D4D5112C57}"/>
              </a:ext>
            </a:extLst>
          </p:cNvPr>
          <p:cNvSpPr/>
          <p:nvPr/>
        </p:nvSpPr>
        <p:spPr>
          <a:xfrm>
            <a:off x="2835195" y="5617243"/>
            <a:ext cx="4932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https://github.com/rstudio/sparklyr/issues/502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11C5D-1FB3-4A97-8E10-6DCECFD16CDA}"/>
              </a:ext>
            </a:extLst>
          </p:cNvPr>
          <p:cNvSpPr/>
          <p:nvPr/>
        </p:nvSpPr>
        <p:spPr>
          <a:xfrm>
            <a:off x="3756045" y="6222540"/>
            <a:ext cx="283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https://spark.rstudio.com/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Up vs. Scale Out</a:t>
            </a:r>
          </a:p>
        </p:txBody>
      </p:sp>
      <p:pic>
        <p:nvPicPr>
          <p:cNvPr id="4" name="Picture 3" descr="A close up of a toy&#10;&#10;Description generated with high confidence">
            <a:extLst>
              <a:ext uri="{FF2B5EF4-FFF2-40B4-BE49-F238E27FC236}">
                <a16:creationId xmlns:a16="http://schemas.microsoft.com/office/drawing/2014/main" id="{6493F40A-169C-44FD-9B47-4C6B1F0E5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0" y="1673722"/>
            <a:ext cx="3197266" cy="3234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261A4-81DF-4E8F-BE1D-26E5749FD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2223"/>
            <a:ext cx="4767943" cy="393355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7AF1802-C145-4D88-9F54-632E257E0754}"/>
              </a:ext>
            </a:extLst>
          </p:cNvPr>
          <p:cNvSpPr txBox="1">
            <a:spLocks/>
          </p:cNvSpPr>
          <p:nvPr/>
        </p:nvSpPr>
        <p:spPr>
          <a:xfrm>
            <a:off x="1402703" y="5566266"/>
            <a:ext cx="2768081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Up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E0378F-F37E-4601-B1D0-E5DE09E4E8C5}"/>
              </a:ext>
            </a:extLst>
          </p:cNvPr>
          <p:cNvSpPr txBox="1">
            <a:spLocks/>
          </p:cNvSpPr>
          <p:nvPr/>
        </p:nvSpPr>
        <p:spPr>
          <a:xfrm>
            <a:off x="7389845" y="5566266"/>
            <a:ext cx="3032449" cy="489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Out</a:t>
            </a:r>
          </a:p>
        </p:txBody>
      </p:sp>
    </p:spTree>
    <p:extLst>
      <p:ext uri="{BB962C8B-B14F-4D97-AF65-F5344CB8AC3E}">
        <p14:creationId xmlns:p14="http://schemas.microsoft.com/office/powerpoint/2010/main" val="15472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5" y="123515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Apache Spark API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036A55-5E3F-4631-A761-A8B69BD2FE13}"/>
              </a:ext>
            </a:extLst>
          </p:cNvPr>
          <p:cNvSpPr/>
          <p:nvPr/>
        </p:nvSpPr>
        <p:spPr>
          <a:xfrm>
            <a:off x="1881930" y="6365153"/>
            <a:ext cx="9367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https://www.slideshare.net/databricks/parallelizing-existing-r-packages-with-sparkr</a:t>
            </a:r>
            <a:endParaRPr lang="en-US" dirty="0"/>
          </a:p>
        </p:txBody>
      </p:sp>
      <p:pic>
        <p:nvPicPr>
          <p:cNvPr id="14338" name="Picture 2" descr="Overview of SparkR API&#10;IO&#10;read.df / write.df /&#10;createDataFrame / collect&#10;Caching&#10;cache / persist / unpersist /&#10;cacheTable ...">
            <a:extLst>
              <a:ext uri="{FF2B5EF4-FFF2-40B4-BE49-F238E27FC236}">
                <a16:creationId xmlns:a16="http://schemas.microsoft.com/office/drawing/2014/main" id="{FB9296BA-A87A-4871-BD3B-BDD0C6588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256" y="878753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F52FC-C890-437C-816B-F5234DBAE0CB}"/>
              </a:ext>
            </a:extLst>
          </p:cNvPr>
          <p:cNvSpPr/>
          <p:nvPr/>
        </p:nvSpPr>
        <p:spPr bwMode="auto">
          <a:xfrm>
            <a:off x="6347670" y="2759978"/>
            <a:ext cx="3864311" cy="7801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19590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park mllib">
            <a:extLst>
              <a:ext uri="{FF2B5EF4-FFF2-40B4-BE49-F238E27FC236}">
                <a16:creationId xmlns:a16="http://schemas.microsoft.com/office/drawing/2014/main" id="{86C5C29A-508F-4D92-843F-C868BAA0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1" y="2708260"/>
            <a:ext cx="3229234" cy="115335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E9C8A-CB1F-4319-A60B-C77BC866C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588" y="94874"/>
            <a:ext cx="5866306" cy="62820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0D058F-E170-4083-9928-F66934DFD761}"/>
              </a:ext>
            </a:extLst>
          </p:cNvPr>
          <p:cNvSpPr/>
          <p:nvPr/>
        </p:nvSpPr>
        <p:spPr>
          <a:xfrm>
            <a:off x="164985" y="6425966"/>
            <a:ext cx="11336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https://spark.apache.org/docs/latest/sparkr.html#machine-learning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5" y="123515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Apache SparkR Functions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A3F8CB-8EC8-49DF-8CF5-C3439E69F4EB}"/>
              </a:ext>
            </a:extLst>
          </p:cNvPr>
          <p:cNvSpPr/>
          <p:nvPr/>
        </p:nvSpPr>
        <p:spPr>
          <a:xfrm>
            <a:off x="3238237" y="6209206"/>
            <a:ext cx="5567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https://spark.apache.org/docs/2.2.0/api/R/index.html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6A58B-33D6-4747-AFF4-1D73D2A79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29" y="1265259"/>
            <a:ext cx="11127942" cy="40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8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R Language Deep Dive</a:t>
            </a:r>
          </a:p>
        </p:txBody>
      </p:sp>
      <p:pic>
        <p:nvPicPr>
          <p:cNvPr id="4" name="Picture 2" descr="Image result for r language">
            <a:extLst>
              <a:ext uri="{FF2B5EF4-FFF2-40B4-BE49-F238E27FC236}">
                <a16:creationId xmlns:a16="http://schemas.microsoft.com/office/drawing/2014/main" id="{2F312CB0-2650-47C3-B94A-26794F5FE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785" y="2539351"/>
            <a:ext cx="2763395" cy="214170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845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R Deep Dive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D382-EBA3-4321-B68D-3EA2F0B9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5" y="1242841"/>
            <a:ext cx="5396521" cy="4003201"/>
          </a:xfrm>
          <a:prstGeom prst="rect">
            <a:avLst/>
          </a:prstGeom>
        </p:spPr>
      </p:pic>
      <p:pic>
        <p:nvPicPr>
          <p:cNvPr id="7" name="Picture 2" descr="Image result for r language">
            <a:extLst>
              <a:ext uri="{FF2B5EF4-FFF2-40B4-BE49-F238E27FC236}">
                <a16:creationId xmlns:a16="http://schemas.microsoft.com/office/drawing/2014/main" id="{9901E19A-FAF4-44FF-B973-AB2B7755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06" y="2648408"/>
            <a:ext cx="2763395" cy="214170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819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Up vs. Scale 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261A4-81DF-4E8F-BE1D-26E5749FD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2223"/>
            <a:ext cx="4767943" cy="393355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2E0378F-F37E-4601-B1D0-E5DE09E4E8C5}"/>
              </a:ext>
            </a:extLst>
          </p:cNvPr>
          <p:cNvSpPr txBox="1">
            <a:spLocks/>
          </p:cNvSpPr>
          <p:nvPr/>
        </p:nvSpPr>
        <p:spPr>
          <a:xfrm>
            <a:off x="7389845" y="5566266"/>
            <a:ext cx="3032449" cy="489416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Out</a:t>
            </a:r>
          </a:p>
        </p:txBody>
      </p:sp>
      <p:pic>
        <p:nvPicPr>
          <p:cNvPr id="4098" name="Picture 2" descr="Image result for phone book">
            <a:extLst>
              <a:ext uri="{FF2B5EF4-FFF2-40B4-BE49-F238E27FC236}">
                <a16:creationId xmlns:a16="http://schemas.microsoft.com/office/drawing/2014/main" id="{2C3E30C6-2911-4A64-906B-585702C1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37" y="2394908"/>
            <a:ext cx="3112315" cy="206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D2B3FA4-D915-42D6-B0A9-E58F44D059F9}"/>
              </a:ext>
            </a:extLst>
          </p:cNvPr>
          <p:cNvSpPr/>
          <p:nvPr/>
        </p:nvSpPr>
        <p:spPr>
          <a:xfrm>
            <a:off x="4806892" y="3322040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693" y="2808462"/>
            <a:ext cx="7242580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The Apache Hadoop Project</a:t>
            </a:r>
          </a:p>
        </p:txBody>
      </p:sp>
    </p:spTree>
    <p:extLst>
      <p:ext uri="{BB962C8B-B14F-4D97-AF65-F5344CB8AC3E}">
        <p14:creationId xmlns:p14="http://schemas.microsoft.com/office/powerpoint/2010/main" val="228085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91580"/>
            <a:ext cx="12192000" cy="612396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74199" y="137544"/>
            <a:ext cx="10692882" cy="59649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The Apache Hadoop Ecosystem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1C07ADA-6E5D-402F-AD44-9D8FC4074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95" y="926027"/>
            <a:ext cx="11229630" cy="570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E88C59-33BE-4C9A-99BE-4B8D5DB579BF}"/>
              </a:ext>
            </a:extLst>
          </p:cNvPr>
          <p:cNvSpPr/>
          <p:nvPr/>
        </p:nvSpPr>
        <p:spPr>
          <a:xfrm>
            <a:off x="9915787" y="865078"/>
            <a:ext cx="1258349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NoSQL </a:t>
            </a:r>
          </a:p>
          <a:p>
            <a:pPr algn="ctr"/>
            <a:r>
              <a:rPr lang="en-US" sz="1400" dirty="0"/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A9D115-A276-42C3-A7B0-7D7AF8C5FC6E}"/>
              </a:ext>
            </a:extLst>
          </p:cNvPr>
          <p:cNvSpPr/>
          <p:nvPr/>
        </p:nvSpPr>
        <p:spPr>
          <a:xfrm>
            <a:off x="5043973" y="1319962"/>
            <a:ext cx="785553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SQL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C03B6C-E0FB-4BF6-A274-DE57C6A2C12B}"/>
              </a:ext>
            </a:extLst>
          </p:cNvPr>
          <p:cNvSpPr/>
          <p:nvPr/>
        </p:nvSpPr>
        <p:spPr>
          <a:xfrm>
            <a:off x="3803008" y="3202498"/>
            <a:ext cx="550877" cy="2042188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  <a:p>
            <a:pPr algn="ctr"/>
            <a:r>
              <a:rPr lang="en-US" dirty="0"/>
              <a:t>a</a:t>
            </a:r>
          </a:p>
          <a:p>
            <a:pPr algn="ctr"/>
            <a:r>
              <a:rPr lang="en-US" dirty="0"/>
              <a:t>d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p</a:t>
            </a:r>
          </a:p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7E7393-9CA5-4B2D-98FC-56E0E708AC76}"/>
              </a:ext>
            </a:extLst>
          </p:cNvPr>
          <p:cNvSpPr/>
          <p:nvPr/>
        </p:nvSpPr>
        <p:spPr>
          <a:xfrm>
            <a:off x="7857934" y="943373"/>
            <a:ext cx="1041043" cy="405471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 Memory MPP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1C3875-78B0-470F-9551-9448731551DF}"/>
              </a:ext>
            </a:extLst>
          </p:cNvPr>
          <p:cNvSpPr/>
          <p:nvPr/>
        </p:nvSpPr>
        <p:spPr>
          <a:xfrm>
            <a:off x="3803008" y="1319962"/>
            <a:ext cx="1029051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E602D0-1B85-4763-8B8B-ADC04F4A7A4C}"/>
              </a:ext>
            </a:extLst>
          </p:cNvPr>
          <p:cNvSpPr/>
          <p:nvPr/>
        </p:nvSpPr>
        <p:spPr>
          <a:xfrm>
            <a:off x="6212481" y="1237470"/>
            <a:ext cx="785553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ETL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32563-694A-4E4F-8EE0-58BBE9847A26}"/>
              </a:ext>
            </a:extLst>
          </p:cNvPr>
          <p:cNvSpPr/>
          <p:nvPr/>
        </p:nvSpPr>
        <p:spPr>
          <a:xfrm>
            <a:off x="5641384" y="5478969"/>
            <a:ext cx="1142194" cy="373216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Queuing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7511A7-A7FA-48B1-88E4-6FF9CD7BCDD9}"/>
              </a:ext>
            </a:extLst>
          </p:cNvPr>
          <p:cNvSpPr/>
          <p:nvPr/>
        </p:nvSpPr>
        <p:spPr>
          <a:xfrm>
            <a:off x="7579710" y="5481227"/>
            <a:ext cx="1625541" cy="373216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Move Data to/From SQL Databases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0DEF58-5DB9-4C8F-90C6-DE9BB79E3D27}"/>
              </a:ext>
            </a:extLst>
          </p:cNvPr>
          <p:cNvSpPr/>
          <p:nvPr/>
        </p:nvSpPr>
        <p:spPr>
          <a:xfrm>
            <a:off x="1765276" y="5872385"/>
            <a:ext cx="1296706" cy="352247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Streaming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B8809E-DB45-4960-9658-3B9748FCFC62}"/>
              </a:ext>
            </a:extLst>
          </p:cNvPr>
          <p:cNvSpPr/>
          <p:nvPr/>
        </p:nvSpPr>
        <p:spPr>
          <a:xfrm>
            <a:off x="1653739" y="1007656"/>
            <a:ext cx="1029051" cy="352247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Streaming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804F7D-A853-4F74-A31E-FA7475DE0201}"/>
              </a:ext>
            </a:extLst>
          </p:cNvPr>
          <p:cNvSpPr/>
          <p:nvPr/>
        </p:nvSpPr>
        <p:spPr>
          <a:xfrm>
            <a:off x="510607" y="1237470"/>
            <a:ext cx="1142024" cy="775889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Distributed</a:t>
            </a:r>
          </a:p>
          <a:p>
            <a:pPr algn="ctr"/>
            <a:r>
              <a:rPr lang="en-US" sz="1400" dirty="0"/>
              <a:t>System</a:t>
            </a:r>
          </a:p>
          <a:p>
            <a:pPr algn="ctr"/>
            <a:r>
              <a:rPr lang="en-US" sz="1400" dirty="0"/>
              <a:t>Coordination</a:t>
            </a:r>
          </a:p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E51DE6-4D7A-48EC-80B1-244B6EF77DCE}"/>
              </a:ext>
            </a:extLst>
          </p:cNvPr>
          <p:cNvSpPr/>
          <p:nvPr/>
        </p:nvSpPr>
        <p:spPr>
          <a:xfrm>
            <a:off x="7732464" y="3782067"/>
            <a:ext cx="515882" cy="1341615"/>
          </a:xfrm>
          <a:prstGeom prst="rect">
            <a:avLst/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A </a:t>
            </a:r>
          </a:p>
          <a:p>
            <a:pPr algn="ctr"/>
            <a:r>
              <a:rPr lang="en-US" dirty="0"/>
              <a:t>T</a:t>
            </a:r>
          </a:p>
          <a:p>
            <a:pPr algn="ctr"/>
            <a:r>
              <a:rPr lang="en-US" dirty="0"/>
              <a:t>C</a:t>
            </a:r>
          </a:p>
          <a:p>
            <a:pPr algn="ctr"/>
            <a:r>
              <a:rPr lang="en-US" dirty="0"/>
              <a:t>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B81A3C-F9E6-4BF9-B37A-2F380EDE27AE}"/>
              </a:ext>
            </a:extLst>
          </p:cNvPr>
          <p:cNvSpPr/>
          <p:nvPr/>
        </p:nvSpPr>
        <p:spPr>
          <a:xfrm>
            <a:off x="7677334" y="2429164"/>
            <a:ext cx="1142024" cy="572396"/>
          </a:xfrm>
          <a:prstGeom prst="rect">
            <a:avLst/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Time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682A1D-F4C8-49FA-89A6-0E47AB19BA75}"/>
              </a:ext>
            </a:extLst>
          </p:cNvPr>
          <p:cNvSpPr/>
          <p:nvPr/>
        </p:nvSpPr>
        <p:spPr>
          <a:xfrm>
            <a:off x="2826712" y="1146108"/>
            <a:ext cx="818245" cy="562063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Full Text</a:t>
            </a:r>
          </a:p>
          <a:p>
            <a:pPr algn="ctr"/>
            <a:r>
              <a:rPr lang="en-US" sz="1400" dirty="0"/>
              <a:t>Search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5507CB24-0A97-4297-89AF-3EA4CB7DCA85}"/>
              </a:ext>
            </a:extLst>
          </p:cNvPr>
          <p:cNvSpPr/>
          <p:nvPr/>
        </p:nvSpPr>
        <p:spPr>
          <a:xfrm>
            <a:off x="9782427" y="154758"/>
            <a:ext cx="1391709" cy="562063"/>
          </a:xfrm>
          <a:prstGeom prst="borderCallout1">
            <a:avLst>
              <a:gd name="adj1" fmla="val 18750"/>
              <a:gd name="adj2" fmla="val -8333"/>
              <a:gd name="adj3" fmla="val 331903"/>
              <a:gd name="adj4" fmla="val -88364"/>
            </a:avLst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Scala, Java, Python, R</a:t>
            </a:r>
          </a:p>
        </p:txBody>
      </p:sp>
    </p:spTree>
    <p:extLst>
      <p:ext uri="{BB962C8B-B14F-4D97-AF65-F5344CB8AC3E}">
        <p14:creationId xmlns:p14="http://schemas.microsoft.com/office/powerpoint/2010/main" val="47621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algn="ctr" defTabSz="914192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000" dirty="0">
                <a:solidFill>
                  <a:schemeClr val="tx2"/>
                </a:solidFill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SQL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09519" y="4861180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388384" y="4855545"/>
            <a:ext cx="2015557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GraphX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Line 2">
            <a:extLst>
              <a:ext uri="{FF2B5EF4-FFF2-40B4-BE49-F238E27FC236}">
                <a16:creationId xmlns:a16="http://schemas.microsoft.com/office/drawing/2014/main" id="{67C005B9-944E-4B1A-BC58-4C91A293C3B3}"/>
              </a:ext>
            </a:extLst>
          </p:cNvPr>
          <p:cNvSpPr/>
          <p:nvPr/>
        </p:nvSpPr>
        <p:spPr bwMode="auto">
          <a:xfrm>
            <a:off x="1446198" y="1377144"/>
            <a:ext cx="1751384" cy="914269"/>
          </a:xfrm>
          <a:prstGeom prst="borderCallout1">
            <a:avLst>
              <a:gd name="adj1" fmla="val 109067"/>
              <a:gd name="adj2" fmla="val 76617"/>
              <a:gd name="adj3" fmla="val 301520"/>
              <a:gd name="adj4" fmla="val 168580"/>
            </a:avLst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 Language is not Supported by Spark (directly)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106356A0-B856-4DF3-ABE4-98D4D6338044}"/>
              </a:ext>
            </a:extLst>
          </p:cNvPr>
          <p:cNvSpPr/>
          <p:nvPr/>
        </p:nvSpPr>
        <p:spPr bwMode="auto">
          <a:xfrm>
            <a:off x="1446198" y="5480856"/>
            <a:ext cx="1751384" cy="914269"/>
          </a:xfrm>
          <a:prstGeom prst="borderCallout1">
            <a:avLst>
              <a:gd name="adj1" fmla="val 61354"/>
              <a:gd name="adj2" fmla="val 108230"/>
              <a:gd name="adj3" fmla="val -78351"/>
              <a:gd name="adj4" fmla="val 171454"/>
            </a:avLst>
          </a:prstGeom>
          <a:solidFill>
            <a:srgbClr val="7030A0"/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 Packages SparkR and SparklyR Wrap the Spark API</a:t>
            </a:r>
          </a:p>
        </p:txBody>
      </p:sp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38" y="139152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R Language Deep Dive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9FB0F-C28C-4FAB-8C36-B40564D1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40" y="2382395"/>
            <a:ext cx="4688622" cy="2464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6D5C6-4CAB-478A-93F4-FD13D8C0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11" y="923859"/>
            <a:ext cx="6138581" cy="5010281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95B6F97-8FD9-4728-AFF9-F2E22A3E605B}"/>
              </a:ext>
            </a:extLst>
          </p:cNvPr>
          <p:cNvSpPr/>
          <p:nvPr/>
        </p:nvSpPr>
        <p:spPr>
          <a:xfrm>
            <a:off x="6513735" y="1294905"/>
            <a:ext cx="528505" cy="4639235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C02CB-68A8-4A6F-A0CC-39A8F7E4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0" y="1357312"/>
            <a:ext cx="8174936" cy="500154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C15E8-1A34-4586-B399-FFDACF153331}"/>
              </a:ext>
            </a:extLst>
          </p:cNvPr>
          <p:cNvSpPr/>
          <p:nvPr/>
        </p:nvSpPr>
        <p:spPr bwMode="auto">
          <a:xfrm>
            <a:off x="2243558" y="3288484"/>
            <a:ext cx="5239421" cy="24999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achine learning logo">
            <a:extLst>
              <a:ext uri="{FF2B5EF4-FFF2-40B4-BE49-F238E27FC236}">
                <a16:creationId xmlns:a16="http://schemas.microsoft.com/office/drawing/2014/main" id="{D7D90997-1321-4CF0-BDAD-BF614E64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77" y="4102536"/>
            <a:ext cx="1375445" cy="7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g data logo">
            <a:extLst>
              <a:ext uri="{FF2B5EF4-FFF2-40B4-BE49-F238E27FC236}">
                <a16:creationId xmlns:a16="http://schemas.microsoft.com/office/drawing/2014/main" id="{EE0EDC7B-024D-4E6B-B632-2F79495B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754" y="4274426"/>
            <a:ext cx="1076677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796E8-5D2C-4448-861A-7CD9F6202497}"/>
              </a:ext>
            </a:extLst>
          </p:cNvPr>
          <p:cNvSpPr txBox="1"/>
          <p:nvPr/>
        </p:nvSpPr>
        <p:spPr>
          <a:xfrm>
            <a:off x="3517979" y="3849747"/>
            <a:ext cx="14882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</a:rPr>
              <a:t>Big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19C55-343C-4603-87A3-69436244EE7B}"/>
              </a:ext>
            </a:extLst>
          </p:cNvPr>
          <p:cNvSpPr/>
          <p:nvPr/>
        </p:nvSpPr>
        <p:spPr bwMode="auto">
          <a:xfrm>
            <a:off x="5924122" y="3553751"/>
            <a:ext cx="1300117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Scheduling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B3405-B8E0-44C0-AAA6-8221E9A009C9}"/>
              </a:ext>
            </a:extLst>
          </p:cNvPr>
          <p:cNvSpPr/>
          <p:nvPr/>
        </p:nvSpPr>
        <p:spPr bwMode="auto">
          <a:xfrm>
            <a:off x="5915773" y="4291022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B29BD-DD85-4AFA-8AF0-A38D8B76011A}"/>
              </a:ext>
            </a:extLst>
          </p:cNvPr>
          <p:cNvSpPr/>
          <p:nvPr/>
        </p:nvSpPr>
        <p:spPr bwMode="auto">
          <a:xfrm>
            <a:off x="2318283" y="3540951"/>
            <a:ext cx="1199696" cy="67822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Easy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Cluster Creation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3FC69-1ACB-450E-A666-822C461C6889}"/>
              </a:ext>
            </a:extLst>
          </p:cNvPr>
          <p:cNvSpPr/>
          <p:nvPr/>
        </p:nvSpPr>
        <p:spPr bwMode="auto">
          <a:xfrm>
            <a:off x="2340941" y="5113447"/>
            <a:ext cx="1177038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EC137-BA91-42E0-B8A9-752060C7353A}"/>
              </a:ext>
            </a:extLst>
          </p:cNvPr>
          <p:cNvSpPr/>
          <p:nvPr/>
        </p:nvSpPr>
        <p:spPr bwMode="auto">
          <a:xfrm>
            <a:off x="5924122" y="5064757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F4BE2-CC6D-4DAA-A01F-F494AB1B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805" y="1803687"/>
            <a:ext cx="1537105" cy="711062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Azure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20DDE-0A2E-4461-9D0E-70C56C49B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754" y="2357324"/>
            <a:ext cx="1820384" cy="386142"/>
          </a:xfrm>
          <a:prstGeom prst="rect">
            <a:avLst/>
          </a:prstGeom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B9ABA08F-12B2-49E6-A77A-A73435343DA5}"/>
              </a:ext>
            </a:extLst>
          </p:cNvPr>
          <p:cNvSpPr/>
          <p:nvPr/>
        </p:nvSpPr>
        <p:spPr bwMode="auto">
          <a:xfrm>
            <a:off x="7837841" y="3942120"/>
            <a:ext cx="1689668" cy="443117"/>
          </a:xfrm>
          <a:prstGeom prst="borderCallout1">
            <a:avLst>
              <a:gd name="adj1" fmla="val 54622"/>
              <a:gd name="adj2" fmla="val -3368"/>
              <a:gd name="adj3" fmla="val 113995"/>
              <a:gd name="adj4" fmla="val -32872"/>
            </a:avLst>
          </a:prstGeom>
          <a:solidFill>
            <a:srgbClr val="7030A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Databricks IDE</a:t>
            </a:r>
          </a:p>
        </p:txBody>
      </p:sp>
    </p:spTree>
    <p:extLst>
      <p:ext uri="{BB962C8B-B14F-4D97-AF65-F5344CB8AC3E}">
        <p14:creationId xmlns:p14="http://schemas.microsoft.com/office/powerpoint/2010/main" val="34044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General Spark Cluster Architecture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9132" y="2103066"/>
            <a:ext cx="5156248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‘Driver’ runs the user’s ‘main’ function and executes the various parallel operations on the worker nodes.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results of the operations are collected by 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worker nodes read and write data from/to Data Sources including 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 also cache transformed data in memory as RDDs (Resilient Data 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nodes and the Driver Node execute as VMs in public clouds (AWS, Google and Azure).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42" name="Straight Arrow Connector 41"/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cxnSpLocks/>
              <a:stCxn id="5" idx="2"/>
              <a:endCxn id="7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/>
            <p:cNvCxnSpPr>
              <a:cxnSpLocks/>
              <a:stCxn id="72" idx="2"/>
              <a:endCxn id="5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836AC-AB46-41F8-8759-C89F4A4D1191}"/>
              </a:ext>
            </a:extLst>
          </p:cNvPr>
          <p:cNvSpPr/>
          <p:nvPr/>
        </p:nvSpPr>
        <p:spPr bwMode="auto">
          <a:xfrm>
            <a:off x="5748728" y="1105109"/>
            <a:ext cx="6294140" cy="56105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Callout: Line 37">
            <a:extLst>
              <a:ext uri="{FF2B5EF4-FFF2-40B4-BE49-F238E27FC236}">
                <a16:creationId xmlns:a16="http://schemas.microsoft.com/office/drawing/2014/main" id="{F6E942D5-ACAA-4532-B0C0-2A5B151AC651}"/>
              </a:ext>
            </a:extLst>
          </p:cNvPr>
          <p:cNvSpPr/>
          <p:nvPr/>
        </p:nvSpPr>
        <p:spPr bwMode="auto">
          <a:xfrm>
            <a:off x="5332711" y="1580253"/>
            <a:ext cx="1751384" cy="914269"/>
          </a:xfrm>
          <a:prstGeom prst="borderCallout1">
            <a:avLst>
              <a:gd name="adj1" fmla="val 109067"/>
              <a:gd name="adj2" fmla="val 76617"/>
              <a:gd name="adj3" fmla="val 213434"/>
              <a:gd name="adj4" fmla="val 76135"/>
            </a:avLst>
          </a:prstGeom>
          <a:solidFill>
            <a:srgbClr val="7030A0"/>
          </a:solidFill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 Code Must Be Copied to Every Node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373E9D-1E4C-4AD7-BD6C-A5E02FE69DA5}"/>
              </a:ext>
            </a:extLst>
          </p:cNvPr>
          <p:cNvCxnSpPr>
            <a:cxnSpLocks/>
          </p:cNvCxnSpPr>
          <p:nvPr/>
        </p:nvCxnSpPr>
        <p:spPr>
          <a:xfrm>
            <a:off x="6929511" y="2619877"/>
            <a:ext cx="1520822" cy="1194036"/>
          </a:xfrm>
          <a:prstGeom prst="line">
            <a:avLst/>
          </a:prstGeom>
          <a:ln w="28575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2CAEBC9-4007-478C-AEE6-1F3AB366D3E5}"/>
              </a:ext>
            </a:extLst>
          </p:cNvPr>
          <p:cNvCxnSpPr>
            <a:cxnSpLocks/>
          </p:cNvCxnSpPr>
          <p:nvPr/>
        </p:nvCxnSpPr>
        <p:spPr>
          <a:xfrm>
            <a:off x="7141441" y="1993477"/>
            <a:ext cx="3682357" cy="1945749"/>
          </a:xfrm>
          <a:prstGeom prst="line">
            <a:avLst/>
          </a:prstGeom>
          <a:ln w="28575">
            <a:solidFill>
              <a:srgbClr val="00B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4675B-9742-47E4-847C-21A806A82CFD}"/>
              </a:ext>
            </a:extLst>
          </p:cNvPr>
          <p:cNvSpPr/>
          <p:nvPr/>
        </p:nvSpPr>
        <p:spPr bwMode="auto">
          <a:xfrm>
            <a:off x="2270055" y="5277546"/>
            <a:ext cx="1530157" cy="972251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Nodes Run JVM</a:t>
            </a:r>
          </a:p>
        </p:txBody>
      </p:sp>
    </p:spTree>
    <p:extLst>
      <p:ext uri="{BB962C8B-B14F-4D97-AF65-F5344CB8AC3E}">
        <p14:creationId xmlns:p14="http://schemas.microsoft.com/office/powerpoint/2010/main" val="2885724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theme/theme1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2.xml><?xml version="1.0" encoding="utf-8"?>
<a:theme xmlns:a="http://schemas.openxmlformats.org/drawingml/2006/main" name="4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6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7.xml><?xml version="1.0" encoding="utf-8"?>
<a:theme xmlns:a="http://schemas.openxmlformats.org/drawingml/2006/main" name="1_AI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8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710804810f6bca3716d0108d9049d7e4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7fdbc14b850873ecb1d4dc1766876910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overview of the Azure Databricks announcement, customer benefits of spark, use cases, and how this experience is differentiated on Azure.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https://microsoft.sharepoint.com/sites/Infopedia_G01KC/Media/Thumbnails/G01KC-1-33629/Spearfish%20Overview.png</Url>
      <Description>/sites/Infopedia_G01KC/Media/Thumbnails/G01KC-1-33629/Spearfish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16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G01KC-99682991-33629</_dlc_DocId>
    <_dlc_DocIdUrl xmlns="230e9df3-be65-4c73-a93b-d1236ebd677e">
      <Url>https://microsoft.sharepoint.com/sites/Infopedia_G01KC/_layouts/15/DocIdRedir.aspx?ID=G01KC-99682991-33629</Url>
      <Description>G01KC-99682991-33629</Description>
    </_dlc_DocIdUrl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D382267-A033-46BC-B50A-3831D702C6D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B803B8E-667C-4CDC-A940-03828474A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B0E61A-8825-4E77-A6F8-669ECCB4797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FDF5CB5-7D37-4314-855D-FE9174FEA959}">
  <ds:schemaRefs>
    <ds:schemaRef ds:uri="b3bc04a5-d503-43b1-b98c-a8cf663329d9"/>
    <ds:schemaRef ds:uri="http://purl.org/dc/terms/"/>
    <ds:schemaRef ds:uri="http://schemas.microsoft.com/office/2006/documentManagement/types"/>
    <ds:schemaRef ds:uri="230e9df3-be65-4c73-a93b-d1236ebd677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230E9DF3-BE65-4C73-A93B-D1236EBD677E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30E0BFD9-B095-4570-B069-58DDA00AEF9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16715</TotalTime>
  <Words>638</Words>
  <Application>Microsoft Office PowerPoint</Application>
  <PresentationFormat>Widescreen</PresentationFormat>
  <Paragraphs>176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24</vt:i4>
      </vt:variant>
    </vt:vector>
  </HeadingPairs>
  <TitlesOfParts>
    <vt:vector size="46" baseType="lpstr">
      <vt:lpstr>ＭＳ Ｐゴシック</vt:lpstr>
      <vt:lpstr>ＭＳ Ｐゴシック</vt:lpstr>
      <vt:lpstr>Arial</vt:lpstr>
      <vt:lpstr>Arial Rounded MT Bold</vt:lpstr>
      <vt:lpstr>Calibri</vt:lpstr>
      <vt:lpstr>Consolas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3_5-50113_Microsoft_Ready_Light_Template</vt:lpstr>
      <vt:lpstr>4_5-50113_Microsoft_Ready_Light_Template</vt:lpstr>
      <vt:lpstr>1_HEERON</vt:lpstr>
      <vt:lpstr>WHITE TEMPLATE</vt:lpstr>
      <vt:lpstr>ML</vt:lpstr>
      <vt:lpstr>1_WHITE TEMPLATE</vt:lpstr>
      <vt:lpstr>1_AI template</vt:lpstr>
      <vt:lpstr>1_ML</vt:lpstr>
      <vt:lpstr> Azure Databricks with R: Deep Dive       Bryan Cafferky Data Solutions Enabler</vt:lpstr>
      <vt:lpstr>Scale Up vs. Scale Out</vt:lpstr>
      <vt:lpstr>Scale Up vs. Scale Out</vt:lpstr>
      <vt:lpstr>The Apache Hadoop Project</vt:lpstr>
      <vt:lpstr>PowerPoint Presentation</vt:lpstr>
      <vt:lpstr>Apache Spark</vt:lpstr>
      <vt:lpstr>Azure Databricks R Language Deep Dive</vt:lpstr>
      <vt:lpstr>Azure</vt:lpstr>
      <vt:lpstr>General Spark Cluster Architecture</vt:lpstr>
      <vt:lpstr>Azure Databricks R Language Deep Dive</vt:lpstr>
      <vt:lpstr>Apache Spark API</vt:lpstr>
      <vt:lpstr>What is an API?</vt:lpstr>
      <vt:lpstr>What Does a Spark API Do?</vt:lpstr>
      <vt:lpstr>Obfuscating Spark with the a Language API</vt:lpstr>
      <vt:lpstr>Apache Spark API</vt:lpstr>
      <vt:lpstr>Apache Spark API</vt:lpstr>
      <vt:lpstr>SparkR – What Do We Get?</vt:lpstr>
      <vt:lpstr>Scaling Machine Learning</vt:lpstr>
      <vt:lpstr>SparkR vs. SparklyR</vt:lpstr>
      <vt:lpstr>Apache Spark API</vt:lpstr>
      <vt:lpstr>PowerPoint Presentation</vt:lpstr>
      <vt:lpstr>Apache SparkR Functions</vt:lpstr>
      <vt:lpstr>Azure Databricks R Language Deep Dive</vt:lpstr>
      <vt:lpstr>Azure Databricks R Deep Dive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cp:lastModifiedBy>Bryan C</cp:lastModifiedBy>
  <cp:revision>89</cp:revision>
  <dcterms:created xsi:type="dcterms:W3CDTF">2017-10-30T23:38:41Z</dcterms:created>
  <dcterms:modified xsi:type="dcterms:W3CDTF">2018-10-18T12:52:26Z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0x0101000E4CB7077FEE4FF7AE86D4A500EEC780030016C849C62B10EB41ACA8C7EEDEF40BB20099ECF64382448D48A56095091C66B1A9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</Properties>
</file>